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9F65B8D-A0C6-43DB-B69A-503AA0959552}" type="datetimeFigureOut">
              <a:rPr lang="ar-IQ" smtClean="0"/>
              <a:pPr/>
              <a:t>02/08/1443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C24704-4348-4013-9A8A-BF27759D77A1}" type="slidenum">
              <a:rPr lang="ar-IQ" smtClean="0"/>
              <a:pPr/>
              <a:t>‹#›</a:t>
            </a:fld>
            <a:endParaRPr lang="ar-IQ"/>
          </a:p>
        </p:txBody>
      </p:sp>
    </p:spTree>
    <p:extLst>
      <p:ext uri="{BB962C8B-B14F-4D97-AF65-F5344CB8AC3E}">
        <p14:creationId xmlns:p14="http://schemas.microsoft.com/office/powerpoint/2010/main" xmlns="" val="229113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9F65B8D-A0C6-43DB-B69A-503AA0959552}" type="datetimeFigureOut">
              <a:rPr lang="ar-IQ" smtClean="0"/>
              <a:pPr/>
              <a:t>02/08/1443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C24704-4348-4013-9A8A-BF27759D77A1}" type="slidenum">
              <a:rPr lang="ar-IQ" smtClean="0"/>
              <a:pPr/>
              <a:t>‹#›</a:t>
            </a:fld>
            <a:endParaRPr lang="ar-IQ"/>
          </a:p>
        </p:txBody>
      </p:sp>
    </p:spTree>
    <p:extLst>
      <p:ext uri="{BB962C8B-B14F-4D97-AF65-F5344CB8AC3E}">
        <p14:creationId xmlns:p14="http://schemas.microsoft.com/office/powerpoint/2010/main" xmlns="" val="3114866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9F65B8D-A0C6-43DB-B69A-503AA0959552}" type="datetimeFigureOut">
              <a:rPr lang="ar-IQ" smtClean="0"/>
              <a:pPr/>
              <a:t>02/08/1443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C24704-4348-4013-9A8A-BF27759D77A1}" type="slidenum">
              <a:rPr lang="ar-IQ" smtClean="0"/>
              <a:pPr/>
              <a:t>‹#›</a:t>
            </a:fld>
            <a:endParaRPr lang="ar-IQ"/>
          </a:p>
        </p:txBody>
      </p:sp>
    </p:spTree>
    <p:extLst>
      <p:ext uri="{BB962C8B-B14F-4D97-AF65-F5344CB8AC3E}">
        <p14:creationId xmlns:p14="http://schemas.microsoft.com/office/powerpoint/2010/main" xmlns="" val="1627228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9F65B8D-A0C6-43DB-B69A-503AA0959552}" type="datetimeFigureOut">
              <a:rPr lang="ar-IQ" smtClean="0"/>
              <a:pPr/>
              <a:t>02/08/1443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C24704-4348-4013-9A8A-BF27759D77A1}" type="slidenum">
              <a:rPr lang="ar-IQ" smtClean="0"/>
              <a:pPr/>
              <a:t>‹#›</a:t>
            </a:fld>
            <a:endParaRPr lang="ar-IQ"/>
          </a:p>
        </p:txBody>
      </p:sp>
    </p:spTree>
    <p:extLst>
      <p:ext uri="{BB962C8B-B14F-4D97-AF65-F5344CB8AC3E}">
        <p14:creationId xmlns:p14="http://schemas.microsoft.com/office/powerpoint/2010/main" xmlns="" val="1315320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9F65B8D-A0C6-43DB-B69A-503AA0959552}" type="datetimeFigureOut">
              <a:rPr lang="ar-IQ" smtClean="0"/>
              <a:pPr/>
              <a:t>02/08/1443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3C24704-4348-4013-9A8A-BF27759D77A1}" type="slidenum">
              <a:rPr lang="ar-IQ" smtClean="0"/>
              <a:pPr/>
              <a:t>‹#›</a:t>
            </a:fld>
            <a:endParaRPr lang="ar-IQ"/>
          </a:p>
        </p:txBody>
      </p:sp>
    </p:spTree>
    <p:extLst>
      <p:ext uri="{BB962C8B-B14F-4D97-AF65-F5344CB8AC3E}">
        <p14:creationId xmlns:p14="http://schemas.microsoft.com/office/powerpoint/2010/main" xmlns="" val="1882384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9F65B8D-A0C6-43DB-B69A-503AA0959552}" type="datetimeFigureOut">
              <a:rPr lang="ar-IQ" smtClean="0"/>
              <a:pPr/>
              <a:t>02/08/1443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3C24704-4348-4013-9A8A-BF27759D77A1}" type="slidenum">
              <a:rPr lang="ar-IQ" smtClean="0"/>
              <a:pPr/>
              <a:t>‹#›</a:t>
            </a:fld>
            <a:endParaRPr lang="ar-IQ"/>
          </a:p>
        </p:txBody>
      </p:sp>
    </p:spTree>
    <p:extLst>
      <p:ext uri="{BB962C8B-B14F-4D97-AF65-F5344CB8AC3E}">
        <p14:creationId xmlns:p14="http://schemas.microsoft.com/office/powerpoint/2010/main" xmlns="" val="1786262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9F65B8D-A0C6-43DB-B69A-503AA0959552}" type="datetimeFigureOut">
              <a:rPr lang="ar-IQ" smtClean="0"/>
              <a:pPr/>
              <a:t>02/08/1443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3C24704-4348-4013-9A8A-BF27759D77A1}" type="slidenum">
              <a:rPr lang="ar-IQ" smtClean="0"/>
              <a:pPr/>
              <a:t>‹#›</a:t>
            </a:fld>
            <a:endParaRPr lang="ar-IQ"/>
          </a:p>
        </p:txBody>
      </p:sp>
    </p:spTree>
    <p:extLst>
      <p:ext uri="{BB962C8B-B14F-4D97-AF65-F5344CB8AC3E}">
        <p14:creationId xmlns:p14="http://schemas.microsoft.com/office/powerpoint/2010/main" xmlns="" val="314059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9F65B8D-A0C6-43DB-B69A-503AA0959552}" type="datetimeFigureOut">
              <a:rPr lang="ar-IQ" smtClean="0"/>
              <a:pPr/>
              <a:t>02/08/1443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3C24704-4348-4013-9A8A-BF27759D77A1}" type="slidenum">
              <a:rPr lang="ar-IQ" smtClean="0"/>
              <a:pPr/>
              <a:t>‹#›</a:t>
            </a:fld>
            <a:endParaRPr lang="ar-IQ"/>
          </a:p>
        </p:txBody>
      </p:sp>
    </p:spTree>
    <p:extLst>
      <p:ext uri="{BB962C8B-B14F-4D97-AF65-F5344CB8AC3E}">
        <p14:creationId xmlns:p14="http://schemas.microsoft.com/office/powerpoint/2010/main" xmlns="" val="364812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9F65B8D-A0C6-43DB-B69A-503AA0959552}" type="datetimeFigureOut">
              <a:rPr lang="ar-IQ" smtClean="0"/>
              <a:pPr/>
              <a:t>02/08/1443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3C24704-4348-4013-9A8A-BF27759D77A1}" type="slidenum">
              <a:rPr lang="ar-IQ" smtClean="0"/>
              <a:pPr/>
              <a:t>‹#›</a:t>
            </a:fld>
            <a:endParaRPr lang="ar-IQ"/>
          </a:p>
        </p:txBody>
      </p:sp>
    </p:spTree>
    <p:extLst>
      <p:ext uri="{BB962C8B-B14F-4D97-AF65-F5344CB8AC3E}">
        <p14:creationId xmlns:p14="http://schemas.microsoft.com/office/powerpoint/2010/main" xmlns="" val="114872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9F65B8D-A0C6-43DB-B69A-503AA0959552}" type="datetimeFigureOut">
              <a:rPr lang="ar-IQ" smtClean="0"/>
              <a:pPr/>
              <a:t>02/08/1443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3C24704-4348-4013-9A8A-BF27759D77A1}" type="slidenum">
              <a:rPr lang="ar-IQ" smtClean="0"/>
              <a:pPr/>
              <a:t>‹#›</a:t>
            </a:fld>
            <a:endParaRPr lang="ar-IQ"/>
          </a:p>
        </p:txBody>
      </p:sp>
    </p:spTree>
    <p:extLst>
      <p:ext uri="{BB962C8B-B14F-4D97-AF65-F5344CB8AC3E}">
        <p14:creationId xmlns:p14="http://schemas.microsoft.com/office/powerpoint/2010/main" xmlns="" val="2018895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9F65B8D-A0C6-43DB-B69A-503AA0959552}" type="datetimeFigureOut">
              <a:rPr lang="ar-IQ" smtClean="0"/>
              <a:pPr/>
              <a:t>02/08/1443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3C24704-4348-4013-9A8A-BF27759D77A1}" type="slidenum">
              <a:rPr lang="ar-IQ" smtClean="0"/>
              <a:pPr/>
              <a:t>‹#›</a:t>
            </a:fld>
            <a:endParaRPr lang="ar-IQ"/>
          </a:p>
        </p:txBody>
      </p:sp>
    </p:spTree>
    <p:extLst>
      <p:ext uri="{BB962C8B-B14F-4D97-AF65-F5344CB8AC3E}">
        <p14:creationId xmlns:p14="http://schemas.microsoft.com/office/powerpoint/2010/main" xmlns="" val="2377039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9F65B8D-A0C6-43DB-B69A-503AA0959552}" type="datetimeFigureOut">
              <a:rPr lang="ar-IQ" smtClean="0"/>
              <a:pPr/>
              <a:t>02/08/1443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3C24704-4348-4013-9A8A-BF27759D77A1}" type="slidenum">
              <a:rPr lang="ar-IQ" smtClean="0"/>
              <a:pPr/>
              <a:t>‹#›</a:t>
            </a:fld>
            <a:endParaRPr lang="ar-IQ"/>
          </a:p>
        </p:txBody>
      </p:sp>
    </p:spTree>
    <p:extLst>
      <p:ext uri="{BB962C8B-B14F-4D97-AF65-F5344CB8AC3E}">
        <p14:creationId xmlns:p14="http://schemas.microsoft.com/office/powerpoint/2010/main" xmlns="" val="785360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755576" y="1196752"/>
            <a:ext cx="7848872" cy="4031873"/>
          </a:xfrm>
          <a:prstGeom prst="rect">
            <a:avLst/>
          </a:prstGeom>
          <a:noFill/>
        </p:spPr>
        <p:txBody>
          <a:bodyPr wrap="square" rtlCol="1">
            <a:spAutoFit/>
          </a:bodyPr>
          <a:lstStyle/>
          <a:p>
            <a:pPr algn="ctr"/>
            <a:r>
              <a:rPr lang="ar-IQ" sz="2800" b="0" i="0" u="none" strike="noStrike" baseline="0" dirty="0" smtClean="0">
                <a:latin typeface="CourierNewPSMT"/>
              </a:rPr>
              <a:t>الجيولوجيا الهندسية</a:t>
            </a:r>
            <a:endParaRPr lang="ar-IQ" sz="3600" b="0" i="0" u="none" strike="noStrike" baseline="0" dirty="0" smtClean="0">
              <a:latin typeface="CourierNewPSMT"/>
            </a:endParaRPr>
          </a:p>
          <a:p>
            <a:pPr algn="ctr"/>
            <a:r>
              <a:rPr lang="en-US" sz="2800" b="1" i="0" u="none" strike="noStrike" baseline="0" dirty="0" smtClean="0">
                <a:latin typeface="BellMTBold"/>
              </a:rPr>
              <a:t>Engineering geology</a:t>
            </a:r>
            <a:endParaRPr lang="ar-IQ" sz="2800" b="1" i="0" u="none" strike="noStrike" baseline="0" dirty="0" smtClean="0">
              <a:latin typeface="BellMTBold"/>
            </a:endParaRPr>
          </a:p>
          <a:p>
            <a:pPr algn="ctr"/>
            <a:endParaRPr lang="ar-IQ" sz="2800" b="1" dirty="0">
              <a:latin typeface="BellMTBold"/>
            </a:endParaRPr>
          </a:p>
          <a:p>
            <a:pPr algn="ctr"/>
            <a:endParaRPr lang="en-US" sz="2800" b="1" i="0" u="none" strike="noStrike" baseline="0" dirty="0" smtClean="0">
              <a:latin typeface="BellMTBold"/>
            </a:endParaRPr>
          </a:p>
          <a:p>
            <a:pPr algn="ctr"/>
            <a:r>
              <a:rPr lang="ar-IQ" sz="2400" b="0" i="0" u="none" strike="noStrike" baseline="0" dirty="0" smtClean="0">
                <a:latin typeface="CourierNewPSMT"/>
              </a:rPr>
              <a:t>علم الجيولوجيا الهندسية</a:t>
            </a:r>
            <a:r>
              <a:rPr lang="ar-IQ" sz="2400" b="1" i="0" u="none" strike="noStrike" baseline="0" dirty="0" smtClean="0">
                <a:latin typeface="CourierNewPS-BoldMT"/>
              </a:rPr>
              <a:t>: </a:t>
            </a:r>
            <a:r>
              <a:rPr lang="ar-IQ" sz="2400" b="0" i="0" u="none" strike="noStrike" baseline="0" dirty="0" smtClean="0">
                <a:latin typeface="SimplifiedArabic"/>
              </a:rPr>
              <a:t>هو احد فروع علم الأرض ، يهتم بتطبيقات العلوم الجيولوجية في أعمال الهندسة المدنية وتحديد العوامل الجيولوجية المؤثرة في السلوك الهندسي للترب والصخور في المواقع المقترحة لبناء المنشآت الهندسية المختلفة للمساعدة في إعداد التصاميم الصحيحة للأسس لغرض</a:t>
            </a:r>
          </a:p>
          <a:p>
            <a:pPr algn="ctr"/>
            <a:r>
              <a:rPr lang="ar-IQ" sz="2400" b="0" i="0" u="none" strike="noStrike" baseline="0" dirty="0" smtClean="0">
                <a:latin typeface="SimplifiedArabic"/>
              </a:rPr>
              <a:t>إقامة مشاريع آمنة من مخاطر الهبوط والتصدع والانهيار وبكلف اقتصادية كما في مشاريع الطرق </a:t>
            </a:r>
            <a:r>
              <a:rPr lang="ar-IQ" sz="2400" b="0" i="0" u="none" strike="noStrike" baseline="0" dirty="0" err="1" smtClean="0">
                <a:latin typeface="SimplifiedArabic"/>
              </a:rPr>
              <a:t>والجسوروالسدود</a:t>
            </a:r>
            <a:r>
              <a:rPr lang="ar-IQ" sz="2400" b="0" i="0" u="none" strike="noStrike" baseline="0" dirty="0" smtClean="0">
                <a:latin typeface="SimplifiedArabic"/>
              </a:rPr>
              <a:t> والأنفاق والبنايات المختلفة.</a:t>
            </a:r>
            <a:endParaRPr lang="ar-IQ" sz="2400" dirty="0"/>
          </a:p>
        </p:txBody>
      </p:sp>
    </p:spTree>
    <p:extLst>
      <p:ext uri="{BB962C8B-B14F-4D97-AF65-F5344CB8AC3E}">
        <p14:creationId xmlns:p14="http://schemas.microsoft.com/office/powerpoint/2010/main" xmlns="" val="4126778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443841"/>
            <a:ext cx="7848872" cy="2308324"/>
          </a:xfrm>
          <a:prstGeom prst="rect">
            <a:avLst/>
          </a:prstGeom>
        </p:spPr>
        <p:txBody>
          <a:bodyPr wrap="square">
            <a:spAutoFit/>
          </a:bodyPr>
          <a:lstStyle/>
          <a:p>
            <a:r>
              <a:rPr lang="ar-IQ" b="1" dirty="0"/>
              <a:t>أما في طرق الاستكشاف المباشرة فيتم الحصول على المعلومات بواسطة</a:t>
            </a:r>
            <a:r>
              <a:rPr lang="ar-IQ" b="1" dirty="0" smtClean="0"/>
              <a:t>:</a:t>
            </a:r>
          </a:p>
          <a:p>
            <a:endParaRPr lang="ar-IQ" b="1" dirty="0"/>
          </a:p>
          <a:p>
            <a:r>
              <a:rPr lang="ar-IQ" b="1" dirty="0"/>
              <a:t>أ </a:t>
            </a:r>
            <a:r>
              <a:rPr lang="ar-IQ" b="1" dirty="0" smtClean="0"/>
              <a:t>-حفر </a:t>
            </a:r>
            <a:r>
              <a:rPr lang="ar-IQ" b="1" dirty="0" err="1"/>
              <a:t>الجسات</a:t>
            </a:r>
            <a:r>
              <a:rPr lang="ar-IQ" b="1" dirty="0"/>
              <a:t> الاختبارية </a:t>
            </a:r>
            <a:r>
              <a:rPr lang="en-US" b="1" dirty="0" smtClean="0"/>
              <a:t>Boreholes  </a:t>
            </a:r>
            <a:r>
              <a:rPr lang="ar-IQ" b="1" dirty="0" smtClean="0"/>
              <a:t>والحفر الاختبارية</a:t>
            </a:r>
            <a:r>
              <a:rPr lang="en-US" b="1" dirty="0" smtClean="0"/>
              <a:t>Test pits </a:t>
            </a:r>
            <a:r>
              <a:rPr lang="ar-IQ" b="1" dirty="0" smtClean="0"/>
              <a:t>والخنادق </a:t>
            </a:r>
            <a:r>
              <a:rPr lang="en-US" b="1" dirty="0"/>
              <a:t>Trenches </a:t>
            </a:r>
            <a:r>
              <a:rPr lang="ar-IQ" b="1" dirty="0" smtClean="0"/>
              <a:t> إذ يمكن </a:t>
            </a:r>
            <a:r>
              <a:rPr lang="ar-IQ" b="1" dirty="0"/>
              <a:t>الحصول منها على نماذج مخلخلة وغير مخلخلة لترب الموقع.</a:t>
            </a:r>
          </a:p>
          <a:p>
            <a:r>
              <a:rPr lang="ar-IQ" b="1" dirty="0"/>
              <a:t>ب </a:t>
            </a:r>
            <a:r>
              <a:rPr lang="ar-IQ" b="1" dirty="0" smtClean="0"/>
              <a:t>-الاستكشاف </a:t>
            </a:r>
            <a:r>
              <a:rPr lang="ar-IQ" b="1" dirty="0"/>
              <a:t>الجيوفيزيائي </a:t>
            </a:r>
            <a:r>
              <a:rPr lang="en-US" b="1" dirty="0" smtClean="0"/>
              <a:t>Geophysical </a:t>
            </a:r>
            <a:r>
              <a:rPr lang="en-US" b="1" dirty="0"/>
              <a:t>exploration </a:t>
            </a:r>
            <a:r>
              <a:rPr lang="ar-IQ" b="1" dirty="0" smtClean="0"/>
              <a:t>وسبر </a:t>
            </a:r>
            <a:r>
              <a:rPr lang="ar-IQ" b="1" dirty="0"/>
              <a:t>الأعماق </a:t>
            </a:r>
            <a:r>
              <a:rPr lang="ar-IQ" b="1" dirty="0" smtClean="0"/>
              <a:t>      </a:t>
            </a:r>
            <a:r>
              <a:rPr lang="en-US" b="1" dirty="0" smtClean="0"/>
              <a:t>Sounding </a:t>
            </a:r>
            <a:r>
              <a:rPr lang="ar-IQ" b="1" dirty="0" smtClean="0"/>
              <a:t>أو ما يعرف </a:t>
            </a:r>
            <a:r>
              <a:rPr lang="ar-IQ" b="1" dirty="0"/>
              <a:t>بفحص </a:t>
            </a:r>
            <a:r>
              <a:rPr lang="ar-IQ" b="1" dirty="0" smtClean="0"/>
              <a:t>الاختراق المخروط ( </a:t>
            </a:r>
            <a:r>
              <a:rPr lang="en-US" b="1" dirty="0" smtClean="0"/>
              <a:t>Cone </a:t>
            </a:r>
            <a:r>
              <a:rPr lang="en-US" b="1" dirty="0"/>
              <a:t>penetration test </a:t>
            </a:r>
            <a:r>
              <a:rPr lang="en-US" b="1" dirty="0" smtClean="0"/>
              <a:t>.</a:t>
            </a:r>
            <a:r>
              <a:rPr lang="ar-IQ" b="1" dirty="0" smtClean="0"/>
              <a:t>)</a:t>
            </a:r>
            <a:endParaRPr lang="en-US" b="1" dirty="0"/>
          </a:p>
          <a:p>
            <a:r>
              <a:rPr lang="ar-IQ" b="1" dirty="0"/>
              <a:t>ج </a:t>
            </a:r>
            <a:r>
              <a:rPr lang="ar-IQ" b="1" dirty="0" smtClean="0"/>
              <a:t>–اجراء بعض </a:t>
            </a:r>
            <a:r>
              <a:rPr lang="ar-IQ" b="1" dirty="0"/>
              <a:t>الفحوص الموقعية مثل فحص </a:t>
            </a:r>
            <a:r>
              <a:rPr lang="ar-IQ" b="1" dirty="0" smtClean="0"/>
              <a:t>الاختراق القياسي - </a:t>
            </a:r>
            <a:r>
              <a:rPr lang="en-US" b="1" dirty="0" smtClean="0"/>
              <a:t>Standard </a:t>
            </a:r>
            <a:r>
              <a:rPr lang="en-US" b="1" dirty="0"/>
              <a:t>penetration test )</a:t>
            </a:r>
          </a:p>
          <a:p>
            <a:r>
              <a:rPr lang="ar-IQ" b="1" dirty="0"/>
              <a:t>وفحص القص </a:t>
            </a:r>
            <a:r>
              <a:rPr lang="ar-IQ" b="1" dirty="0" smtClean="0"/>
              <a:t>المروحي </a:t>
            </a:r>
            <a:r>
              <a:rPr lang="en-US" b="1" dirty="0" smtClean="0"/>
              <a:t>Vane </a:t>
            </a:r>
            <a:r>
              <a:rPr lang="en-US" b="1" dirty="0"/>
              <a:t>shear test </a:t>
            </a:r>
            <a:r>
              <a:rPr lang="ar-IQ" b="1" dirty="0" smtClean="0"/>
              <a:t>وفحوص </a:t>
            </a:r>
            <a:r>
              <a:rPr lang="ar-IQ" b="1" dirty="0"/>
              <a:t>المياه الجوفية </a:t>
            </a:r>
            <a:r>
              <a:rPr lang="en-US" b="1" dirty="0" smtClean="0"/>
              <a:t>Groundwater </a:t>
            </a:r>
            <a:r>
              <a:rPr lang="en-US" b="1" dirty="0"/>
              <a:t>tests</a:t>
            </a:r>
            <a:endParaRPr lang="ar-IQ" b="1" dirty="0"/>
          </a:p>
        </p:txBody>
      </p:sp>
    </p:spTree>
    <p:extLst>
      <p:ext uri="{BB962C8B-B14F-4D97-AF65-F5344CB8AC3E}">
        <p14:creationId xmlns:p14="http://schemas.microsoft.com/office/powerpoint/2010/main" xmlns="" val="3019600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416603" y="548680"/>
            <a:ext cx="4310795" cy="369332"/>
          </a:xfrm>
          <a:prstGeom prst="rect">
            <a:avLst/>
          </a:prstGeom>
        </p:spPr>
        <p:txBody>
          <a:bodyPr wrap="none">
            <a:spAutoFit/>
          </a:bodyPr>
          <a:lstStyle/>
          <a:p>
            <a:r>
              <a:rPr lang="ar-IQ" b="1" i="0" u="none" strike="noStrike" baseline="0" dirty="0" smtClean="0">
                <a:latin typeface="TimesNewRomanPS-BoldMT"/>
              </a:rPr>
              <a:t>جدول </a:t>
            </a:r>
            <a:r>
              <a:rPr lang="ar-IQ" b="1" i="0" u="none" strike="noStrike" baseline="0" dirty="0" smtClean="0">
                <a:latin typeface="BellMTBold"/>
              </a:rPr>
              <a:t>1 </a:t>
            </a:r>
            <a:r>
              <a:rPr lang="ar-IQ" b="1" i="0" u="none" strike="noStrike" baseline="0" dirty="0" smtClean="0">
                <a:latin typeface="TimesNewRomanPS-BoldMT"/>
              </a:rPr>
              <a:t>: قياس الخواص الجيوتكنيكية للصخور والتربة</a:t>
            </a:r>
            <a:endParaRPr lang="ar-IQ"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05149" y="985835"/>
            <a:ext cx="3456000" cy="575626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17463099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1556792"/>
            <a:ext cx="8280920" cy="2831544"/>
          </a:xfrm>
          <a:prstGeom prst="rect">
            <a:avLst/>
          </a:prstGeom>
        </p:spPr>
        <p:txBody>
          <a:bodyPr wrap="square">
            <a:spAutoFit/>
          </a:bodyPr>
          <a:lstStyle/>
          <a:p>
            <a:pPr algn="ctr"/>
            <a:r>
              <a:rPr lang="ar-IQ" sz="2400" b="1" i="0" u="none" strike="noStrike" baseline="0" dirty="0" smtClean="0">
                <a:latin typeface="CourierNewPSMT"/>
              </a:rPr>
              <a:t>دور الجيولوجي في المشاريع الهندسية:</a:t>
            </a:r>
          </a:p>
          <a:p>
            <a:pPr algn="l"/>
            <a:endParaRPr lang="ar-IQ" b="1" dirty="0">
              <a:latin typeface="CourierNewPSMT"/>
            </a:endParaRPr>
          </a:p>
          <a:p>
            <a:pPr algn="l"/>
            <a:endParaRPr lang="ar-IQ" b="1" i="0" u="none" strike="noStrike" baseline="0" dirty="0" smtClean="0">
              <a:latin typeface="CourierNewPSMT"/>
            </a:endParaRPr>
          </a:p>
          <a:p>
            <a:r>
              <a:rPr lang="ar-IQ" sz="2000" b="0" i="0" u="none" strike="noStrike" baseline="0" dirty="0" smtClean="0">
                <a:latin typeface="SimplifiedArabic"/>
              </a:rPr>
              <a:t>أ - الكشف عن المواقع الملائمة لإقامة </a:t>
            </a:r>
            <a:r>
              <a:rPr lang="ar-IQ" sz="2000" b="0" i="0" u="none" strike="noStrike" baseline="0" dirty="0" err="1" smtClean="0">
                <a:latin typeface="SimplifiedArabic"/>
              </a:rPr>
              <a:t>المشا</a:t>
            </a:r>
            <a:r>
              <a:rPr lang="ar-IQ" sz="2000" b="0" i="0" u="none" strike="noStrike" baseline="0" dirty="0" smtClean="0">
                <a:latin typeface="SimplifiedArabic"/>
              </a:rPr>
              <a:t> ريع المختلفة. </a:t>
            </a:r>
          </a:p>
          <a:p>
            <a:r>
              <a:rPr lang="ar-IQ" sz="2000" dirty="0" smtClean="0">
                <a:latin typeface="SimplifiedArabic"/>
              </a:rPr>
              <a:t>ب </a:t>
            </a:r>
            <a:r>
              <a:rPr lang="ar-IQ" sz="2000" dirty="0" smtClean="0"/>
              <a:t>- </a:t>
            </a:r>
            <a:r>
              <a:rPr lang="ar-IQ" sz="2000" b="0" i="0" u="none" strike="noStrike" baseline="0" dirty="0" smtClean="0">
                <a:latin typeface="SimplifiedArabic"/>
              </a:rPr>
              <a:t>التقويم الهندسي للصخور والترا كيب الجيولوجية بالموقع. </a:t>
            </a:r>
          </a:p>
          <a:p>
            <a:r>
              <a:rPr lang="ar-IQ" sz="2000" dirty="0" smtClean="0">
                <a:latin typeface="SimplifiedArabic"/>
              </a:rPr>
              <a:t>ج </a:t>
            </a:r>
            <a:r>
              <a:rPr lang="ar-IQ" sz="2000" dirty="0" smtClean="0"/>
              <a:t>- </a:t>
            </a:r>
            <a:r>
              <a:rPr lang="ar-IQ" sz="2000" dirty="0">
                <a:solidFill>
                  <a:prstClr val="black"/>
                </a:solidFill>
                <a:latin typeface="SimplifiedArabic"/>
              </a:rPr>
              <a:t>دراسة </a:t>
            </a:r>
            <a:r>
              <a:rPr lang="ar-IQ" sz="2000" dirty="0" err="1" smtClean="0">
                <a:solidFill>
                  <a:prstClr val="black"/>
                </a:solidFill>
                <a:latin typeface="SimplifiedArabic"/>
              </a:rPr>
              <a:t>استقرارية</a:t>
            </a:r>
            <a:r>
              <a:rPr lang="ar-IQ" sz="2000" dirty="0" smtClean="0">
                <a:solidFill>
                  <a:prstClr val="black"/>
                </a:solidFill>
                <a:latin typeface="SimplifiedArabic"/>
              </a:rPr>
              <a:t> ا لطبقات </a:t>
            </a:r>
            <a:r>
              <a:rPr lang="ar-IQ" sz="2000" dirty="0">
                <a:solidFill>
                  <a:prstClr val="black"/>
                </a:solidFill>
                <a:latin typeface="SimplifiedArabic"/>
              </a:rPr>
              <a:t>والتكوينات الجيولوجية والمخاطر </a:t>
            </a:r>
            <a:r>
              <a:rPr lang="ar-IQ" sz="2000" dirty="0" smtClean="0">
                <a:solidFill>
                  <a:prstClr val="black"/>
                </a:solidFill>
                <a:latin typeface="SimplifiedArabic"/>
              </a:rPr>
              <a:t>المحتملة</a:t>
            </a:r>
          </a:p>
          <a:p>
            <a:r>
              <a:rPr lang="ar-IQ" sz="2000" dirty="0" smtClean="0">
                <a:solidFill>
                  <a:prstClr val="black"/>
                </a:solidFill>
                <a:latin typeface="SimplifiedArabic"/>
              </a:rPr>
              <a:t>د- </a:t>
            </a:r>
            <a:r>
              <a:rPr lang="ar-IQ" sz="2000" dirty="0">
                <a:solidFill>
                  <a:prstClr val="black"/>
                </a:solidFill>
                <a:latin typeface="SimplifiedArabic"/>
              </a:rPr>
              <a:t>تحديد المواقع المناسبة لتجهيز مواد البناء الأولية </a:t>
            </a:r>
            <a:r>
              <a:rPr lang="ar-IQ" sz="2000" dirty="0" smtClean="0">
                <a:solidFill>
                  <a:prstClr val="black"/>
                </a:solidFill>
                <a:latin typeface="SimplifiedArabic"/>
              </a:rPr>
              <a:t>للمشروع</a:t>
            </a:r>
            <a:endParaRPr lang="ar-IQ" sz="2000" dirty="0" smtClean="0"/>
          </a:p>
          <a:p>
            <a:r>
              <a:rPr lang="ar-IQ" sz="2000" dirty="0" smtClean="0">
                <a:solidFill>
                  <a:prstClr val="black"/>
                </a:solidFill>
                <a:latin typeface="SimplifiedArabic"/>
              </a:rPr>
              <a:t>هـ- </a:t>
            </a:r>
            <a:r>
              <a:rPr lang="ar-IQ" sz="2000" dirty="0">
                <a:solidFill>
                  <a:prstClr val="black"/>
                </a:solidFill>
                <a:latin typeface="SimplifiedArabic"/>
              </a:rPr>
              <a:t>إعداد الخارطة الجيولوجية الهندسية لمنطقة المشروع</a:t>
            </a:r>
            <a:r>
              <a:rPr lang="ar-IQ" sz="2000" b="0" i="0" u="none" strike="noStrike" baseline="0" dirty="0" smtClean="0">
                <a:latin typeface="SimplifiedArabic"/>
              </a:rPr>
              <a:t>. </a:t>
            </a:r>
            <a:endParaRPr lang="ar-IQ" sz="2000" dirty="0"/>
          </a:p>
          <a:p>
            <a:pPr algn="l"/>
            <a:r>
              <a:rPr lang="ar-IQ" b="0" i="0" u="none" strike="noStrike" baseline="0" dirty="0" smtClean="0">
                <a:latin typeface="SimplifiedArabic"/>
              </a:rPr>
              <a:t>.</a:t>
            </a:r>
            <a:endParaRPr lang="ar-IQ" dirty="0"/>
          </a:p>
        </p:txBody>
      </p:sp>
    </p:spTree>
    <p:extLst>
      <p:ext uri="{BB962C8B-B14F-4D97-AF65-F5344CB8AC3E}">
        <p14:creationId xmlns:p14="http://schemas.microsoft.com/office/powerpoint/2010/main" xmlns="" val="549177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23154" y="1700808"/>
            <a:ext cx="8868390" cy="2554545"/>
          </a:xfrm>
          <a:prstGeom prst="rect">
            <a:avLst/>
          </a:prstGeom>
          <a:noFill/>
        </p:spPr>
        <p:txBody>
          <a:bodyPr wrap="none" rtlCol="1">
            <a:spAutoFit/>
          </a:bodyPr>
          <a:lstStyle/>
          <a:p>
            <a:pPr algn="ctr"/>
            <a:r>
              <a:rPr lang="ar-IQ" sz="2400" b="1" i="0" u="none" strike="noStrike" baseline="0" dirty="0" smtClean="0">
                <a:latin typeface="SimplifiedArabic"/>
              </a:rPr>
              <a:t>للقيام بهذا الدور، يجب أن يكون الجيولوجي ملما بـ</a:t>
            </a:r>
            <a:r>
              <a:rPr lang="ar-IQ" b="0" i="0" u="none" strike="noStrike" baseline="0" dirty="0" smtClean="0">
                <a:latin typeface="SimplifiedArabic"/>
              </a:rPr>
              <a:t>:</a:t>
            </a:r>
          </a:p>
          <a:p>
            <a:pPr algn="l"/>
            <a:endParaRPr lang="ar-IQ" sz="2000" b="0" i="0" u="none" strike="noStrike" baseline="0" dirty="0" smtClean="0">
              <a:latin typeface="SimplifiedArabic"/>
            </a:endParaRPr>
          </a:p>
          <a:p>
            <a:r>
              <a:rPr lang="ar-IQ" sz="2000" b="0" i="0" u="none" strike="noStrike" baseline="0" dirty="0" smtClean="0">
                <a:latin typeface="SimplifiedArabic"/>
              </a:rPr>
              <a:t>أ -طبيعة الترب والصخور والتراكيب الجيولوجية المختلفة لتحديد التتابع الطباقي في المنطقة. </a:t>
            </a:r>
          </a:p>
          <a:p>
            <a:endParaRPr lang="ar-IQ" sz="1600" dirty="0"/>
          </a:p>
          <a:p>
            <a:r>
              <a:rPr lang="ar-IQ" sz="2000" b="0" i="0" u="none" strike="noStrike" baseline="0" dirty="0" smtClean="0">
                <a:latin typeface="SimplifiedArabic"/>
              </a:rPr>
              <a:t>ب -تحديد الخواص الجيوتكنيكية للمواد الجيولوجية لمعرفة سلوكها الهندسي بعد إقامة المشاريع بواسطة </a:t>
            </a:r>
            <a:r>
              <a:rPr lang="ar-IQ" sz="1600" dirty="0"/>
              <a:t>-</a:t>
            </a:r>
          </a:p>
          <a:p>
            <a:r>
              <a:rPr lang="ar-IQ" sz="2000" b="0" i="0" u="none" strike="noStrike" baseline="0" dirty="0" smtClean="0">
                <a:latin typeface="SimplifiedArabic"/>
              </a:rPr>
              <a:t>الفحوص الموقعية والمختبرية.</a:t>
            </a:r>
          </a:p>
          <a:p>
            <a:endParaRPr lang="ar-IQ" sz="2000" b="0" i="0" u="none" strike="noStrike" baseline="0" dirty="0" smtClean="0">
              <a:latin typeface="SimplifiedArabic"/>
            </a:endParaRPr>
          </a:p>
          <a:p>
            <a:r>
              <a:rPr lang="ar-IQ" sz="2000" b="0" i="0" u="none" strike="noStrike" baseline="0" dirty="0" smtClean="0">
                <a:latin typeface="SimplifiedArabic"/>
              </a:rPr>
              <a:t>ج -عمق المياه الجوفية والتذبذب في مستواها وخواصها الكيميائية</a:t>
            </a:r>
            <a:r>
              <a:rPr lang="ar-IQ" b="0" i="0" u="none" strike="noStrike" baseline="0" dirty="0" smtClean="0">
                <a:latin typeface="SimplifiedArabic"/>
              </a:rPr>
              <a:t>.</a:t>
            </a:r>
            <a:endParaRPr lang="ar-IQ" dirty="0"/>
          </a:p>
        </p:txBody>
      </p:sp>
    </p:spTree>
    <p:extLst>
      <p:ext uri="{BB962C8B-B14F-4D97-AF65-F5344CB8AC3E}">
        <p14:creationId xmlns:p14="http://schemas.microsoft.com/office/powerpoint/2010/main" xmlns="" val="27815362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23529" y="980728"/>
            <a:ext cx="8208912" cy="4216539"/>
          </a:xfrm>
          <a:prstGeom prst="rect">
            <a:avLst/>
          </a:prstGeom>
          <a:noFill/>
        </p:spPr>
        <p:txBody>
          <a:bodyPr wrap="square" rtlCol="1">
            <a:spAutoFit/>
          </a:bodyPr>
          <a:lstStyle/>
          <a:p>
            <a:pPr algn="ctr"/>
            <a:r>
              <a:rPr lang="ar-IQ" sz="2400" b="1" i="0" u="none" strike="noStrike" baseline="0" dirty="0" smtClean="0">
                <a:latin typeface="CourierNewPSMT"/>
              </a:rPr>
              <a:t>الأصل الجيولوجي للتربة: </a:t>
            </a:r>
          </a:p>
          <a:p>
            <a:pPr algn="ctr"/>
            <a:endParaRPr lang="ar-IQ" sz="2400" b="1" i="0" u="none" strike="noStrike" baseline="0" dirty="0" smtClean="0">
              <a:latin typeface="CourierNewPSMT"/>
            </a:endParaRPr>
          </a:p>
          <a:p>
            <a:r>
              <a:rPr lang="ar-IQ" sz="2000" b="1" i="0" u="none" strike="noStrike" baseline="0" dirty="0" smtClean="0">
                <a:latin typeface="SimplifiedArabic"/>
              </a:rPr>
              <a:t>التربة </a:t>
            </a:r>
            <a:r>
              <a:rPr lang="en-US" sz="2000" b="0" i="0" u="none" strike="noStrike" baseline="0" dirty="0" smtClean="0">
                <a:latin typeface="Arial"/>
              </a:rPr>
              <a:t>Soil) </a:t>
            </a:r>
            <a:r>
              <a:rPr lang="ar-IQ" sz="2000" b="0" i="0" u="none" strike="noStrike" baseline="0" dirty="0" smtClean="0">
                <a:latin typeface="Arial"/>
              </a:rPr>
              <a:t>)</a:t>
            </a:r>
            <a:r>
              <a:rPr lang="ar-IQ" sz="2000" b="0" i="0" u="none" strike="noStrike" baseline="0" dirty="0" smtClean="0">
                <a:latin typeface="SimplifiedArabic"/>
              </a:rPr>
              <a:t>هي خليط معقد لنواتج التجوية يوجد عادة فوق الصخور، مكون من حبيبات معدنية قد تكون مفككة أو على درجات مختلفة من التماسك، مع كمية مختلفة من المواد العضوية تكون</a:t>
            </a:r>
            <a:r>
              <a:rPr lang="ar-IQ" sz="2000" b="0" i="0" u="none" strike="noStrike" dirty="0" smtClean="0">
                <a:latin typeface="SimplifiedArabic"/>
              </a:rPr>
              <a:t> </a:t>
            </a:r>
            <a:r>
              <a:rPr lang="ar-IQ" sz="2000" b="0" i="0" u="none" strike="noStrike" baseline="0" dirty="0" smtClean="0">
                <a:latin typeface="SimplifiedArabic"/>
              </a:rPr>
              <a:t>عادة الطبقة العليا للتربة. يوجد بين حبيبات التربة فراغات و مسامات تحوي على الهواء أو الماء أو كلاهما.</a:t>
            </a:r>
          </a:p>
          <a:p>
            <a:endParaRPr lang="ar-IQ" sz="2000" b="0" i="0" u="none" strike="noStrike" baseline="0" dirty="0" smtClean="0">
              <a:latin typeface="SimplifiedArabic"/>
            </a:endParaRPr>
          </a:p>
          <a:p>
            <a:r>
              <a:rPr lang="ar-IQ" sz="2000" b="0" i="0" u="none" strike="noStrike" baseline="0" dirty="0" smtClean="0">
                <a:latin typeface="SimplifiedArabic"/>
              </a:rPr>
              <a:t>تتعرض الصخور في الطبيعة لعوامل التعرية والتجوية المختلفة مما يؤدي إلى تفتت وتحلل مكوناتها</a:t>
            </a:r>
          </a:p>
          <a:p>
            <a:r>
              <a:rPr lang="ar-IQ" sz="2000" b="0" i="0" u="none" strike="noStrike" baseline="0" dirty="0" smtClean="0">
                <a:latin typeface="SimplifiedArabic"/>
              </a:rPr>
              <a:t>مكونة التربة. قد تبقى نواتج التجوية في محلها فوق الصخور الأم وتعرف حينها بالترب المتبقية</a:t>
            </a:r>
          </a:p>
          <a:p>
            <a:r>
              <a:rPr lang="en-US" sz="2000" b="0" i="0" u="none" strike="noStrike" baseline="0" dirty="0" smtClean="0">
                <a:latin typeface="Arial"/>
              </a:rPr>
              <a:t>(Residual soils) </a:t>
            </a:r>
            <a:r>
              <a:rPr lang="en-US" sz="2000" b="0" i="0" u="none" strike="noStrike" baseline="0" dirty="0" smtClean="0">
                <a:latin typeface="SimplifiedArabic"/>
              </a:rPr>
              <a:t>، </a:t>
            </a:r>
            <a:r>
              <a:rPr lang="ar-IQ" sz="2000" b="0" i="0" u="none" strike="noStrike" baseline="0" dirty="0" smtClean="0">
                <a:latin typeface="SimplifiedArabic"/>
              </a:rPr>
              <a:t>أو تقوم عوامل النقل المتمثلة بالجاذبية والرياح والمياه والجليد بنقل النواتج</a:t>
            </a:r>
          </a:p>
          <a:p>
            <a:r>
              <a:rPr lang="ar-IQ" sz="2000" b="0" i="0" u="none" strike="noStrike" baseline="0" dirty="0" smtClean="0">
                <a:latin typeface="SimplifiedArabic"/>
              </a:rPr>
              <a:t>وترسيبها في مناطق أخرى لتعرف عندها بالترب المنقولة </a:t>
            </a:r>
            <a:r>
              <a:rPr lang="ar-IQ" sz="2000" b="0" i="0" u="none" strike="noStrike" baseline="0" dirty="0" smtClean="0">
                <a:latin typeface="Arial"/>
              </a:rPr>
              <a:t>(</a:t>
            </a:r>
            <a:r>
              <a:rPr lang="en-US" sz="2000" b="0" i="0" u="none" strike="noStrike" baseline="0" dirty="0" smtClean="0">
                <a:latin typeface="Arial"/>
              </a:rPr>
              <a:t>(Transported soils </a:t>
            </a:r>
            <a:r>
              <a:rPr lang="ar-IQ" sz="2000" b="0" i="0" u="none" strike="noStrike" baseline="0" dirty="0" smtClean="0">
                <a:latin typeface="SimplifiedArabic"/>
              </a:rPr>
              <a:t>مثل الترب </a:t>
            </a:r>
            <a:r>
              <a:rPr lang="ar-IQ" sz="2000" b="0" i="0" u="none" strike="noStrike" baseline="0" dirty="0" err="1" smtClean="0">
                <a:latin typeface="SimplifiedArabic"/>
              </a:rPr>
              <a:t>الريحية</a:t>
            </a:r>
            <a:r>
              <a:rPr lang="ar-IQ" sz="2000" b="0" i="0" u="none" strike="noStrike" baseline="0" dirty="0" smtClean="0">
                <a:latin typeface="SimplifiedArabic"/>
              </a:rPr>
              <a:t> </a:t>
            </a:r>
            <a:r>
              <a:rPr lang="en-US" sz="2000" b="0" i="0" u="none" strike="noStrike" baseline="0" dirty="0" smtClean="0">
                <a:latin typeface="Arial"/>
              </a:rPr>
              <a:t>(Aeolian soils) </a:t>
            </a:r>
            <a:r>
              <a:rPr lang="ar-IQ" sz="2000" b="0" i="0" u="none" strike="noStrike" baseline="0" dirty="0" smtClean="0">
                <a:latin typeface="SimplifiedArabic"/>
              </a:rPr>
              <a:t>والترب المائية </a:t>
            </a:r>
            <a:r>
              <a:rPr lang="ar-IQ" sz="2000" b="0" i="0" u="none" strike="noStrike" baseline="0" dirty="0" smtClean="0">
                <a:latin typeface="Arial"/>
              </a:rPr>
              <a:t>(</a:t>
            </a:r>
            <a:r>
              <a:rPr lang="en-US" sz="2000" b="0" i="0" u="none" strike="noStrike" baseline="0" dirty="0" smtClean="0">
                <a:latin typeface="Arial"/>
              </a:rPr>
              <a:t>Aqueous soils </a:t>
            </a:r>
            <a:r>
              <a:rPr lang="ar-IQ" sz="2000" b="0" i="0" u="none" strike="noStrike" baseline="0" dirty="0" smtClean="0">
                <a:latin typeface="Arial"/>
              </a:rPr>
              <a:t>)</a:t>
            </a:r>
            <a:r>
              <a:rPr lang="ar-IQ" sz="2000" b="0" i="0" u="none" strike="noStrike" baseline="0" dirty="0" smtClean="0">
                <a:latin typeface="SimplifiedArabic"/>
              </a:rPr>
              <a:t>والترب الجليدية </a:t>
            </a:r>
            <a:r>
              <a:rPr lang="ar-IQ" sz="2000" b="0" i="0" u="none" strike="noStrike" baseline="0" dirty="0" smtClean="0">
                <a:latin typeface="Arial"/>
              </a:rPr>
              <a:t>(</a:t>
            </a:r>
            <a:r>
              <a:rPr lang="en-US" sz="2000" b="0" i="0" u="none" strike="noStrike" baseline="0" dirty="0" smtClean="0">
                <a:latin typeface="Arial"/>
              </a:rPr>
              <a:t>Glacial soils) </a:t>
            </a:r>
            <a:r>
              <a:rPr lang="ar-IQ" sz="2000" b="0" i="0" u="none" strike="noStrike" baseline="0" dirty="0" smtClean="0">
                <a:latin typeface="SimplifiedArabic"/>
              </a:rPr>
              <a:t>وغيرها.</a:t>
            </a:r>
            <a:endParaRPr lang="ar-IQ" sz="2000" dirty="0"/>
          </a:p>
        </p:txBody>
      </p:sp>
    </p:spTree>
    <p:extLst>
      <p:ext uri="{BB962C8B-B14F-4D97-AF65-F5344CB8AC3E}">
        <p14:creationId xmlns:p14="http://schemas.microsoft.com/office/powerpoint/2010/main" xmlns="" val="32997437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99592" y="1334441"/>
            <a:ext cx="7848872" cy="3077766"/>
          </a:xfrm>
          <a:prstGeom prst="rect">
            <a:avLst/>
          </a:prstGeom>
          <a:noFill/>
        </p:spPr>
        <p:txBody>
          <a:bodyPr wrap="square" rtlCol="1">
            <a:spAutoFit/>
          </a:bodyPr>
          <a:lstStyle/>
          <a:p>
            <a:pPr algn="ctr"/>
            <a:r>
              <a:rPr lang="ar-IQ" sz="2800" b="1" i="0" u="none" strike="noStrike" baseline="0" dirty="0" smtClean="0">
                <a:latin typeface="SimplifiedArabic"/>
              </a:rPr>
              <a:t>تمتاز الترب المتبقية بما يأتي: </a:t>
            </a:r>
          </a:p>
          <a:p>
            <a:pPr algn="ctr"/>
            <a:endParaRPr lang="ar-IQ" sz="2800" b="1" i="0" u="none" strike="noStrike" baseline="0" dirty="0" smtClean="0">
              <a:latin typeface="SimplifiedArabic"/>
            </a:endParaRPr>
          </a:p>
          <a:p>
            <a:pPr algn="ctr"/>
            <a:endParaRPr lang="ar-IQ" b="1" i="0" u="none" strike="noStrike" baseline="0" dirty="0" smtClean="0">
              <a:latin typeface="SimplifiedArabic"/>
            </a:endParaRPr>
          </a:p>
          <a:p>
            <a:pPr marL="342900" indent="-342900">
              <a:buAutoNum type="arabic1Minus"/>
            </a:pPr>
            <a:r>
              <a:rPr lang="ar-IQ" sz="2400" b="0" i="0" u="none" strike="noStrike" baseline="0" dirty="0" smtClean="0">
                <a:latin typeface="SimplifiedArabic"/>
              </a:rPr>
              <a:t>وجود قطاع متدرج للتربة. </a:t>
            </a:r>
          </a:p>
          <a:p>
            <a:pPr marL="342900" indent="-342900">
              <a:buAutoNum type="arabic1Minus"/>
            </a:pPr>
            <a:r>
              <a:rPr lang="ar-IQ" sz="2400" b="0" i="0" u="none" strike="noStrike" baseline="0" dirty="0" smtClean="0">
                <a:latin typeface="SimplifiedArabic"/>
              </a:rPr>
              <a:t>معادن التربة المتبقية لها علاقة مباشرة</a:t>
            </a:r>
            <a:r>
              <a:rPr lang="ar-IQ" sz="2400" b="0" i="0" u="none" strike="noStrike" dirty="0" smtClean="0">
                <a:latin typeface="SimplifiedArabic"/>
              </a:rPr>
              <a:t> </a:t>
            </a:r>
            <a:r>
              <a:rPr lang="ar-IQ" sz="2400" b="0" i="0" u="none" strike="noStrike" baseline="0" dirty="0" smtClean="0">
                <a:latin typeface="SimplifiedArabic"/>
              </a:rPr>
              <a:t>بالصخرة الأم.</a:t>
            </a:r>
          </a:p>
          <a:p>
            <a:r>
              <a:rPr lang="ar-IQ" sz="2400" b="0" i="0" u="none" strike="noStrike" baseline="0" dirty="0" smtClean="0">
                <a:latin typeface="SimplifiedArabic"/>
              </a:rPr>
              <a:t> ج - تكون حبيبات التربة حادة غالبا. </a:t>
            </a:r>
          </a:p>
          <a:p>
            <a:r>
              <a:rPr lang="ar-IQ" sz="2400" b="0" i="0" u="none" strike="noStrike" baseline="0" dirty="0" smtClean="0">
                <a:latin typeface="SimplifiedArabic"/>
              </a:rPr>
              <a:t>د- تحوي التربة فتات الصخر الأصلي ويكثر بالطبقات السفلى منها. </a:t>
            </a:r>
          </a:p>
          <a:p>
            <a:r>
              <a:rPr lang="ar-IQ" sz="2400" b="0" i="0" u="none" strike="noStrike" baseline="0" dirty="0" smtClean="0">
                <a:latin typeface="SimplifiedArabic"/>
              </a:rPr>
              <a:t>هـ- يعتمد سمكها على عمق التجوية والمناخ وطبيعة الصخر والزمن وغيرها</a:t>
            </a:r>
            <a:r>
              <a:rPr lang="ar-IQ" sz="2000" b="0" i="0" u="none" strike="noStrike" baseline="0" dirty="0" smtClean="0">
                <a:latin typeface="SimplifiedArabic"/>
              </a:rPr>
              <a:t>.</a:t>
            </a:r>
            <a:endParaRPr lang="ar-IQ" sz="2000" dirty="0"/>
          </a:p>
        </p:txBody>
      </p:sp>
    </p:spTree>
    <p:extLst>
      <p:ext uri="{BB962C8B-B14F-4D97-AF65-F5344CB8AC3E}">
        <p14:creationId xmlns:p14="http://schemas.microsoft.com/office/powerpoint/2010/main" xmlns="" val="904650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11560" y="1340768"/>
            <a:ext cx="7943200" cy="2897653"/>
          </a:xfrm>
          <a:prstGeom prst="rect">
            <a:avLst/>
          </a:prstGeom>
          <a:noFill/>
        </p:spPr>
        <p:txBody>
          <a:bodyPr wrap="square" rtlCol="1">
            <a:spAutoFit/>
          </a:bodyPr>
          <a:lstStyle/>
          <a:p>
            <a:endParaRPr lang="ar-IQ" dirty="0">
              <a:latin typeface="SimplifiedArabic"/>
            </a:endParaRPr>
          </a:p>
          <a:p>
            <a:pPr lvl="0"/>
            <a:r>
              <a:rPr lang="en-US" b="1" dirty="0" smtClean="0">
                <a:solidFill>
                  <a:prstClr val="black"/>
                </a:solidFill>
                <a:latin typeface="Arial"/>
              </a:rPr>
              <a:t>(Mineralogy </a:t>
            </a:r>
            <a:r>
              <a:rPr lang="en-US" b="1" dirty="0">
                <a:solidFill>
                  <a:prstClr val="black"/>
                </a:solidFill>
                <a:latin typeface="Arial"/>
              </a:rPr>
              <a:t>of soil) </a:t>
            </a:r>
            <a:endParaRPr lang="ar-IQ" b="1" dirty="0" smtClean="0">
              <a:solidFill>
                <a:prstClr val="black"/>
              </a:solidFill>
              <a:latin typeface="Arial"/>
            </a:endParaRPr>
          </a:p>
          <a:p>
            <a:pPr lvl="0">
              <a:lnSpc>
                <a:spcPct val="150000"/>
              </a:lnSpc>
            </a:pPr>
            <a:r>
              <a:rPr lang="ar-IQ" sz="2000" b="1" dirty="0" smtClean="0">
                <a:solidFill>
                  <a:prstClr val="black"/>
                </a:solidFill>
                <a:latin typeface="Arial"/>
              </a:rPr>
              <a:t> </a:t>
            </a:r>
            <a:r>
              <a:rPr lang="ar-IQ" sz="2000" dirty="0" smtClean="0">
                <a:solidFill>
                  <a:prstClr val="black"/>
                </a:solidFill>
                <a:latin typeface="CourierNewPSMT"/>
              </a:rPr>
              <a:t>التركيب </a:t>
            </a:r>
            <a:r>
              <a:rPr lang="ar-IQ" sz="2000" dirty="0">
                <a:solidFill>
                  <a:prstClr val="black"/>
                </a:solidFill>
                <a:latin typeface="CourierNewPSMT"/>
              </a:rPr>
              <a:t>المعدني </a:t>
            </a:r>
            <a:r>
              <a:rPr lang="ar-IQ" sz="2000" dirty="0" smtClean="0">
                <a:solidFill>
                  <a:prstClr val="black"/>
                </a:solidFill>
                <a:latin typeface="CourierNewPSMT"/>
              </a:rPr>
              <a:t>للتربة </a:t>
            </a:r>
            <a:r>
              <a:rPr lang="ar-IQ" sz="2000" dirty="0">
                <a:solidFill>
                  <a:prstClr val="black"/>
                </a:solidFill>
                <a:latin typeface="SimplifiedArabic"/>
              </a:rPr>
              <a:t>لأنواع المعادن أهمية في </a:t>
            </a:r>
            <a:r>
              <a:rPr lang="ar-IQ" sz="2000" dirty="0" smtClean="0">
                <a:solidFill>
                  <a:prstClr val="black"/>
                </a:solidFill>
                <a:latin typeface="SimplifiedArabic"/>
              </a:rPr>
              <a:t>تحديد </a:t>
            </a:r>
            <a:r>
              <a:rPr lang="ar-IQ" sz="2000" b="0" i="0" u="none" strike="noStrike" baseline="0" dirty="0" smtClean="0">
                <a:latin typeface="SimplifiedArabic"/>
              </a:rPr>
              <a:t>خواص الترب الهندسية. في الرمل </a:t>
            </a:r>
            <a:r>
              <a:rPr lang="en-US" sz="2000" b="0" i="0" u="none" strike="noStrike" baseline="0" dirty="0" smtClean="0">
                <a:latin typeface="Arial"/>
              </a:rPr>
              <a:t>Sand) </a:t>
            </a:r>
            <a:r>
              <a:rPr lang="ar-IQ" sz="2000" b="0" i="0" u="none" strike="noStrike" baseline="0" dirty="0" smtClean="0">
                <a:latin typeface="Arial"/>
              </a:rPr>
              <a:t>) </a:t>
            </a:r>
            <a:r>
              <a:rPr lang="ar-IQ" sz="2000" b="0" i="0" u="none" strike="noStrike" baseline="0" dirty="0" smtClean="0">
                <a:latin typeface="SimplifiedArabic"/>
              </a:rPr>
              <a:t>تكون المعادن ذات مقاومة عالية لعوامل التجوية الميكانيكية</a:t>
            </a:r>
          </a:p>
          <a:p>
            <a:pPr>
              <a:lnSpc>
                <a:spcPct val="150000"/>
              </a:lnSpc>
            </a:pPr>
            <a:r>
              <a:rPr lang="ar-IQ" sz="2000" b="0" i="0" u="none" strike="noStrike" baseline="0" dirty="0" smtClean="0">
                <a:latin typeface="SimplifiedArabic"/>
              </a:rPr>
              <a:t>مثل الكوارتز. في الطين يكون التركيب المعدني أكثر تعقيدا </a:t>
            </a:r>
            <a:r>
              <a:rPr lang="ar-IQ" sz="2000" b="0" i="0" u="none" strike="noStrike" baseline="0" dirty="0" err="1" smtClean="0">
                <a:latin typeface="SimplifiedArabic"/>
              </a:rPr>
              <a:t>تاثيرفي</a:t>
            </a:r>
            <a:r>
              <a:rPr lang="ar-IQ" sz="2000" b="0" i="0" u="none" strike="noStrike" baseline="0" dirty="0" smtClean="0">
                <a:latin typeface="SimplifiedArabic"/>
              </a:rPr>
              <a:t> الخواص الهندسية. تتكون المعادن الطينية بفعل التجوية الكيميائية للصخور، وهي </a:t>
            </a:r>
            <a:r>
              <a:rPr lang="ar-IQ" sz="2000" b="0" i="0" u="none" strike="noStrike" baseline="0" dirty="0" err="1" smtClean="0">
                <a:latin typeface="SimplifiedArabic"/>
              </a:rPr>
              <a:t>سليكات</a:t>
            </a:r>
            <a:r>
              <a:rPr lang="ar-IQ" sz="2000" b="0" i="0" u="none" strike="noStrike" baseline="0" dirty="0" smtClean="0">
                <a:latin typeface="SimplifiedArabic"/>
              </a:rPr>
              <a:t> الألمنيوم المائية تتمثل بعدد من المعادن منها </a:t>
            </a:r>
            <a:r>
              <a:rPr lang="ar-IQ" sz="2000" b="0" i="0" u="none" strike="noStrike" baseline="0" dirty="0" err="1" smtClean="0">
                <a:latin typeface="SimplifiedArabic"/>
              </a:rPr>
              <a:t>الكاؤولينايت</a:t>
            </a:r>
            <a:r>
              <a:rPr lang="ar-IQ" sz="2000" b="0" i="0" u="none" strike="noStrike" baseline="0" dirty="0" smtClean="0">
                <a:latin typeface="SimplifiedArabic"/>
              </a:rPr>
              <a:t> </a:t>
            </a:r>
            <a:r>
              <a:rPr lang="ar-IQ" sz="2000" b="0" i="0" u="none" strike="noStrike" baseline="0" dirty="0" err="1" smtClean="0">
                <a:latin typeface="SimplifiedArabic"/>
              </a:rPr>
              <a:t>والمونتمورلينايت</a:t>
            </a:r>
            <a:r>
              <a:rPr lang="ar-IQ" sz="2000" b="0" i="0" u="none" strike="noStrike" baseline="0" dirty="0" smtClean="0">
                <a:latin typeface="SimplifiedArabic"/>
              </a:rPr>
              <a:t> </a:t>
            </a:r>
            <a:r>
              <a:rPr lang="ar-IQ" sz="2000" b="0" i="0" u="none" strike="noStrike" baseline="0" dirty="0" err="1" smtClean="0">
                <a:latin typeface="SimplifiedArabic"/>
              </a:rPr>
              <a:t>والايلايت</a:t>
            </a:r>
            <a:r>
              <a:rPr lang="ar-IQ" sz="2000" b="0" i="0" u="none" strike="noStrike" baseline="0" dirty="0" smtClean="0">
                <a:latin typeface="SimplifiedArabic"/>
              </a:rPr>
              <a:t>.</a:t>
            </a:r>
            <a:endParaRPr lang="ar-IQ" sz="2000" dirty="0"/>
          </a:p>
        </p:txBody>
      </p:sp>
    </p:spTree>
    <p:extLst>
      <p:ext uri="{BB962C8B-B14F-4D97-AF65-F5344CB8AC3E}">
        <p14:creationId xmlns:p14="http://schemas.microsoft.com/office/powerpoint/2010/main" xmlns="" val="2471471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251520" y="1556792"/>
            <a:ext cx="8640960" cy="4462760"/>
          </a:xfrm>
          <a:prstGeom prst="rect">
            <a:avLst/>
          </a:prstGeom>
          <a:noFill/>
        </p:spPr>
        <p:txBody>
          <a:bodyPr wrap="square" rtlCol="1">
            <a:spAutoFit/>
          </a:bodyPr>
          <a:lstStyle/>
          <a:p>
            <a:pPr algn="ctr"/>
            <a:r>
              <a:rPr lang="ar-IQ" sz="2400" b="1" i="0" u="none" strike="noStrike" baseline="0" dirty="0" smtClean="0">
                <a:latin typeface="CourierNewPSMT"/>
              </a:rPr>
              <a:t>خصائص ترب العراق:</a:t>
            </a:r>
          </a:p>
          <a:p>
            <a:endParaRPr lang="ar-IQ" sz="2000" b="1" i="0" u="none" strike="noStrike" baseline="0" dirty="0" smtClean="0">
              <a:latin typeface="CourierNewPSMT"/>
            </a:endParaRPr>
          </a:p>
          <a:p>
            <a:r>
              <a:rPr lang="ar-IQ" sz="2000" b="0" i="0" u="none" strike="noStrike" baseline="0" dirty="0" smtClean="0">
                <a:latin typeface="SimplifiedArabic"/>
              </a:rPr>
              <a:t>تختلف ترب العراق باختلاف المناطق والأعماق. توجد في المناطق الشمالية والشمالية الشرقية تربة </a:t>
            </a:r>
          </a:p>
          <a:p>
            <a:r>
              <a:rPr lang="ar-IQ" sz="2000" b="0" i="0" u="none" strike="noStrike" baseline="0" dirty="0" smtClean="0">
                <a:latin typeface="SimplifiedArabic"/>
              </a:rPr>
              <a:t>صلبة جدا مثل الطين المتحجر والمارل مخلوط جزء منها بالجبس. في وسط العراق وجنوبه، تكون الترب</a:t>
            </a:r>
          </a:p>
          <a:p>
            <a:r>
              <a:rPr lang="ar-IQ" sz="2000" b="0" i="0" u="none" strike="noStrike" baseline="0" dirty="0" smtClean="0">
                <a:latin typeface="SimplifiedArabic"/>
              </a:rPr>
              <a:t>السطحية متماسكة من الطين والغرين بنسب مختلفة تليها في العمق تربة غير متماسكة رملية وحصوية. كذلك في مناطق أقصى جنوب العراق مثل البصرة والفاو فان الترب المتماسكة تمتد من سطح الأرض لعمق </a:t>
            </a:r>
            <a:r>
              <a:rPr lang="ar-IQ" sz="2000" b="0" i="0" u="none" strike="noStrike" baseline="0" dirty="0" smtClean="0">
                <a:latin typeface="ArialMT"/>
              </a:rPr>
              <a:t>24 </a:t>
            </a:r>
            <a:r>
              <a:rPr lang="ar-IQ" sz="2000" b="0" i="0" u="none" strike="noStrike" baseline="0" dirty="0" smtClean="0">
                <a:latin typeface="SimplifiedArabic"/>
              </a:rPr>
              <a:t>م تمثل الرواسب النهرية الحديثة وتكوين الحمار, تليها الترب الرملية والرملية الغرينية التي تمثل سطح تكوين الدبدبة.</a:t>
            </a:r>
          </a:p>
          <a:p>
            <a:endParaRPr lang="ar-IQ" sz="2000" b="0" i="0" u="none" strike="noStrike" baseline="0" dirty="0" smtClean="0">
              <a:latin typeface="SimplifiedArabic"/>
            </a:endParaRPr>
          </a:p>
          <a:p>
            <a:pPr algn="just"/>
            <a:r>
              <a:rPr lang="ar-IQ" sz="2000" b="0" i="0" u="none" strike="noStrike" baseline="0" dirty="0" smtClean="0">
                <a:latin typeface="SimplifiedArabic"/>
              </a:rPr>
              <a:t>تعد ترب السهل الرسوبي تربة  منقولة من تجوية الصخور في شمال العراق ، حيث نقلت مياه الأنهار تلك المفتتات ورسبتها فيه، وهي تتصف بارتفاع نسب الطين والغرين وقلة نسبة الرمل, وهي ترب حديثة التكوين نسبيا تغطيها في السابق مياه البحر، وبسبب عمليات التبخير والترسيب اللاحقة فقد تراكمت فيها أنواعا مختلفة من الأملاح تتمثل بالكبريتات والكاربونات والكلوريدات، كما تحوي هذه الترب المواد العضوية بنسب متغايرة.</a:t>
            </a:r>
            <a:endParaRPr lang="ar-IQ" sz="2000" dirty="0"/>
          </a:p>
        </p:txBody>
      </p:sp>
    </p:spTree>
    <p:extLst>
      <p:ext uri="{BB962C8B-B14F-4D97-AF65-F5344CB8AC3E}">
        <p14:creationId xmlns:p14="http://schemas.microsoft.com/office/powerpoint/2010/main" xmlns="" val="961179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764704"/>
            <a:ext cx="6732240" cy="4247317"/>
          </a:xfrm>
          <a:prstGeom prst="rect">
            <a:avLst/>
          </a:prstGeom>
        </p:spPr>
        <p:txBody>
          <a:bodyPr wrap="square">
            <a:spAutoFit/>
          </a:bodyPr>
          <a:lstStyle/>
          <a:p>
            <a:r>
              <a:rPr lang="ar-IQ" b="1" i="0" u="none" strike="noStrike" baseline="0" dirty="0" smtClean="0">
                <a:latin typeface="CourierNewPSMT"/>
              </a:rPr>
              <a:t>التحريات الجيوتكنيكية</a:t>
            </a:r>
            <a:r>
              <a:rPr lang="en-US" b="1" dirty="0">
                <a:solidFill>
                  <a:prstClr val="black"/>
                </a:solidFill>
                <a:latin typeface="Arial"/>
              </a:rPr>
              <a:t> (Geotechnical </a:t>
            </a:r>
            <a:r>
              <a:rPr lang="en-US" b="1" dirty="0" smtClean="0">
                <a:solidFill>
                  <a:prstClr val="black"/>
                </a:solidFill>
                <a:latin typeface="Arial"/>
              </a:rPr>
              <a:t>investigations)</a:t>
            </a:r>
            <a:r>
              <a:rPr lang="en-US" b="1" i="0" u="none" strike="noStrike" baseline="0" dirty="0" smtClean="0">
                <a:latin typeface="Arial"/>
              </a:rPr>
              <a:t> </a:t>
            </a:r>
          </a:p>
          <a:p>
            <a:endParaRPr lang="en-US" b="1" dirty="0">
              <a:latin typeface="Arial"/>
            </a:endParaRPr>
          </a:p>
          <a:p>
            <a:r>
              <a:rPr lang="ar-IQ" b="1" i="0" u="none" strike="noStrike" baseline="0" dirty="0" smtClean="0">
                <a:latin typeface="Arial"/>
              </a:rPr>
              <a:t>يحتاج المهندسون </a:t>
            </a:r>
            <a:r>
              <a:rPr lang="ar-IQ" b="1" i="0" u="none" strike="noStrike" baseline="0" dirty="0" smtClean="0">
                <a:solidFill>
                  <a:srgbClr val="FF0000"/>
                </a:solidFill>
                <a:latin typeface="Arial"/>
              </a:rPr>
              <a:t>عند وضع التصاميم الصحيحة </a:t>
            </a:r>
            <a:r>
              <a:rPr lang="ar-IQ" b="1" i="0" u="none" strike="noStrike" baseline="0" dirty="0" smtClean="0">
                <a:latin typeface="Arial"/>
              </a:rPr>
              <a:t>لأسس المنشآت الهندسية المختلفة إلى المعلومات الأساسية التالية عن الظروف الجيولوجية تحت سطح المواقع المقترحة لهذه المنشآت:</a:t>
            </a:r>
          </a:p>
          <a:p>
            <a:r>
              <a:rPr lang="ar-IQ" b="1" i="0" u="none" strike="noStrike" baseline="0" dirty="0" smtClean="0">
                <a:latin typeface="Arial"/>
              </a:rPr>
              <a:t>أ -</a:t>
            </a:r>
            <a:r>
              <a:rPr lang="ar-IQ" b="1" i="0" u="none" strike="noStrike" baseline="0" dirty="0" smtClean="0">
                <a:solidFill>
                  <a:srgbClr val="FF0000"/>
                </a:solidFill>
                <a:latin typeface="Arial"/>
              </a:rPr>
              <a:t>التتابع الطباقي والامتداد الأفقي </a:t>
            </a:r>
            <a:r>
              <a:rPr lang="ar-IQ" b="1" i="0" u="none" strike="noStrike" baseline="0" dirty="0" smtClean="0">
                <a:latin typeface="Arial"/>
              </a:rPr>
              <a:t>وعمق طبقات التربة والصخور وسمكها في حدود الأعماق المتأثرة بثقل المنشأ المزمع إقامته.</a:t>
            </a:r>
          </a:p>
          <a:p>
            <a:r>
              <a:rPr lang="ar-IQ" b="1" i="0" u="none" strike="noStrike" baseline="0" dirty="0" smtClean="0">
                <a:latin typeface="Arial"/>
              </a:rPr>
              <a:t>ب -</a:t>
            </a:r>
            <a:r>
              <a:rPr lang="ar-IQ" b="1" i="0" u="none" strike="noStrike" baseline="0" dirty="0" smtClean="0">
                <a:solidFill>
                  <a:srgbClr val="FF0000"/>
                </a:solidFill>
                <a:latin typeface="Arial"/>
              </a:rPr>
              <a:t>العمق إلى سطح المياه الجوفية </a:t>
            </a:r>
            <a:r>
              <a:rPr lang="ar-IQ" b="1" i="0" u="none" strike="noStrike" baseline="0" dirty="0" smtClean="0">
                <a:latin typeface="Arial"/>
              </a:rPr>
              <a:t>ومدى تأثره بالتغير ات الفصلية وأعمال البناء. </a:t>
            </a:r>
          </a:p>
          <a:p>
            <a:r>
              <a:rPr lang="ar-IQ" b="1" i="0" u="none" strike="noStrike" baseline="0" dirty="0" smtClean="0">
                <a:latin typeface="Arial"/>
              </a:rPr>
              <a:t>ج -</a:t>
            </a:r>
            <a:r>
              <a:rPr lang="ar-IQ" b="1" i="0" u="none" strike="noStrike" baseline="0" dirty="0" smtClean="0">
                <a:solidFill>
                  <a:srgbClr val="FF0000"/>
                </a:solidFill>
                <a:latin typeface="Arial"/>
              </a:rPr>
              <a:t>الخواص الجيوتكنيكية للترب والصخور </a:t>
            </a:r>
            <a:r>
              <a:rPr lang="ar-IQ" b="1" i="0" u="none" strike="noStrike" baseline="0" dirty="0" smtClean="0">
                <a:latin typeface="Arial"/>
              </a:rPr>
              <a:t>في الموقع ونوع المياه الجوفية ويتعرف عليها بواسطة الفحوص المختبرية والموقعية وكما مبين في جدول 1 .</a:t>
            </a:r>
          </a:p>
          <a:p>
            <a:r>
              <a:rPr lang="ar-IQ" b="1" i="0" u="none" strike="noStrike" baseline="0" dirty="0" smtClean="0">
                <a:latin typeface="Arial"/>
              </a:rPr>
              <a:t>د- </a:t>
            </a:r>
            <a:r>
              <a:rPr lang="ar-IQ" b="1" i="0" u="none" strike="noStrike" baseline="0" dirty="0" smtClean="0">
                <a:solidFill>
                  <a:srgbClr val="FF0000"/>
                </a:solidFill>
                <a:latin typeface="Arial"/>
              </a:rPr>
              <a:t>العوامل الخطرة المؤثرة على المنشأ مثل المنحدرات غير ال</a:t>
            </a:r>
            <a:r>
              <a:rPr lang="ar-IQ" b="1" i="0" u="none" strike="noStrike" baseline="0" dirty="0" smtClean="0">
                <a:latin typeface="Arial"/>
              </a:rPr>
              <a:t>مستقرة، او الفوالق النشطة، </a:t>
            </a:r>
            <a:r>
              <a:rPr lang="ar-IQ" b="1" i="0" u="none" strike="noStrike" baseline="0" dirty="0" err="1" smtClean="0">
                <a:latin typeface="Arial"/>
              </a:rPr>
              <a:t>اوالزلازل</a:t>
            </a:r>
            <a:r>
              <a:rPr lang="ar-IQ" b="1" i="0" u="none" strike="noStrike" baseline="0" dirty="0" smtClean="0">
                <a:latin typeface="Arial"/>
              </a:rPr>
              <a:t> الإقليمية، </a:t>
            </a:r>
            <a:r>
              <a:rPr lang="ar-IQ" b="1" i="0" u="none" strike="noStrike" baseline="0" dirty="0" err="1" smtClean="0">
                <a:latin typeface="Arial"/>
              </a:rPr>
              <a:t>اوالفيضانات</a:t>
            </a:r>
            <a:r>
              <a:rPr lang="ar-IQ" b="1" i="0" u="none" strike="noStrike" baseline="0" dirty="0" smtClean="0">
                <a:latin typeface="Arial"/>
              </a:rPr>
              <a:t>، او </a:t>
            </a:r>
            <a:r>
              <a:rPr lang="ar-IQ" b="1" i="0" u="none" strike="noStrike" baseline="0" dirty="0" err="1" smtClean="0">
                <a:latin typeface="Arial"/>
              </a:rPr>
              <a:t>التخسفات</a:t>
            </a:r>
            <a:r>
              <a:rPr lang="ar-IQ" b="1" i="0" u="none" strike="noStrike" baseline="0" dirty="0" smtClean="0">
                <a:latin typeface="Arial"/>
              </a:rPr>
              <a:t> الأرضية، او </a:t>
            </a:r>
            <a:r>
              <a:rPr lang="ar-IQ" b="1" i="0" u="none" strike="noStrike" baseline="0" dirty="0" err="1" smtClean="0">
                <a:latin typeface="Arial"/>
              </a:rPr>
              <a:t>الانهيا</a:t>
            </a:r>
            <a:r>
              <a:rPr lang="ar-IQ" b="1" i="0" u="none" strike="noStrike" baseline="0" dirty="0" smtClean="0">
                <a:latin typeface="Arial"/>
              </a:rPr>
              <a:t> رات المحتملة وجهد الانتفاخ.</a:t>
            </a:r>
          </a:p>
          <a:p>
            <a:r>
              <a:rPr lang="ar-IQ" b="1" i="0" u="none" strike="noStrike" baseline="0" dirty="0" smtClean="0">
                <a:latin typeface="Arial"/>
              </a:rPr>
              <a:t>هـ  - </a:t>
            </a:r>
            <a:r>
              <a:rPr lang="ar-IQ" b="1" i="0" u="none" strike="noStrike" baseline="0" dirty="0" smtClean="0">
                <a:solidFill>
                  <a:srgbClr val="FF0000"/>
                </a:solidFill>
                <a:latin typeface="Arial"/>
              </a:rPr>
              <a:t>مدى استجابة الأرض لتغير الظروف الطبيعية </a:t>
            </a:r>
            <a:r>
              <a:rPr lang="ar-IQ" b="1" i="0" u="none" strike="noStrike" baseline="0" dirty="0" smtClean="0">
                <a:latin typeface="Arial"/>
              </a:rPr>
              <a:t>بسبب التحميل الناتج عن أعمال البناء </a:t>
            </a:r>
            <a:r>
              <a:rPr lang="ar-IQ" b="1" i="0" u="none" strike="noStrike" baseline="0" dirty="0" err="1" smtClean="0">
                <a:latin typeface="Arial"/>
              </a:rPr>
              <a:t>واللاتحميل</a:t>
            </a:r>
            <a:r>
              <a:rPr lang="ar-IQ" b="1" i="0" u="none" strike="noStrike" baseline="0" dirty="0" smtClean="0">
                <a:latin typeface="Arial"/>
              </a:rPr>
              <a:t> الناتج عن أعمال الحفر وازالة التربة.</a:t>
            </a:r>
            <a:endParaRPr lang="en-US" b="1" i="0" u="none" strike="noStrike" baseline="0" dirty="0" smtClean="0">
              <a:latin typeface="Arial"/>
            </a:endParaRPr>
          </a:p>
        </p:txBody>
      </p:sp>
    </p:spTree>
    <p:extLst>
      <p:ext uri="{BB962C8B-B14F-4D97-AF65-F5344CB8AC3E}">
        <p14:creationId xmlns:p14="http://schemas.microsoft.com/office/powerpoint/2010/main" xmlns="" val="2683654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474345"/>
            <a:ext cx="8064896" cy="4247317"/>
          </a:xfrm>
          <a:prstGeom prst="rect">
            <a:avLst/>
          </a:prstGeom>
        </p:spPr>
        <p:txBody>
          <a:bodyPr wrap="square">
            <a:spAutoFit/>
          </a:bodyPr>
          <a:lstStyle/>
          <a:p>
            <a:r>
              <a:rPr lang="ar-IQ" b="1" dirty="0" smtClean="0"/>
              <a:t>و- </a:t>
            </a:r>
            <a:r>
              <a:rPr lang="ar-IQ" b="1" dirty="0" smtClean="0">
                <a:solidFill>
                  <a:srgbClr val="FF0000"/>
                </a:solidFill>
              </a:rPr>
              <a:t>ملائمة المواد الجيولوجية بالموقع للاستخدام </a:t>
            </a:r>
            <a:r>
              <a:rPr lang="ar-IQ" b="1" dirty="0" smtClean="0"/>
              <a:t>في أعمال البناء وعمل الأرصفة </a:t>
            </a:r>
            <a:r>
              <a:rPr lang="ar-IQ" b="1" dirty="0" err="1" smtClean="0"/>
              <a:t>والتعليات</a:t>
            </a:r>
            <a:r>
              <a:rPr lang="ar-IQ" b="1" dirty="0" smtClean="0"/>
              <a:t> الترابية. -</a:t>
            </a:r>
          </a:p>
          <a:p>
            <a:r>
              <a:rPr lang="ar-IQ" b="1" dirty="0" smtClean="0"/>
              <a:t>يتم الحصول على هذه المعلومات بواسطة التحريات الجيوتكنيكية والتي تعرف أيضاً بتحريات التربة</a:t>
            </a:r>
          </a:p>
          <a:p>
            <a:r>
              <a:rPr lang="ar-IQ" dirty="0" smtClean="0"/>
              <a:t>(</a:t>
            </a:r>
            <a:r>
              <a:rPr lang="en-US" b="1" dirty="0" smtClean="0">
                <a:solidFill>
                  <a:srgbClr val="002060"/>
                </a:solidFill>
                <a:effectLst>
                  <a:outerShdw blurRad="38100" dist="38100" dir="2700000" algn="tl">
                    <a:srgbClr val="000000">
                      <a:alpha val="43137"/>
                    </a:srgbClr>
                  </a:outerShdw>
                </a:effectLst>
              </a:rPr>
              <a:t>Soil investigations) </a:t>
            </a:r>
            <a:r>
              <a:rPr lang="ar-IQ" b="1" dirty="0" smtClean="0">
                <a:solidFill>
                  <a:srgbClr val="002060"/>
                </a:solidFill>
                <a:effectLst>
                  <a:outerShdw blurRad="38100" dist="38100" dir="2700000" algn="tl">
                    <a:srgbClr val="000000">
                      <a:alpha val="43137"/>
                    </a:srgbClr>
                  </a:outerShdw>
                </a:effectLst>
              </a:rPr>
              <a:t>)أو </a:t>
            </a:r>
            <a:r>
              <a:rPr lang="ar-IQ" b="1" dirty="0" smtClean="0">
                <a:solidFill>
                  <a:srgbClr val="FF0000"/>
                </a:solidFill>
                <a:effectLst>
                  <a:outerShdw blurRad="38100" dist="38100" dir="2700000" algn="tl">
                    <a:srgbClr val="000000">
                      <a:alpha val="43137"/>
                    </a:srgbClr>
                  </a:outerShdw>
                </a:effectLst>
              </a:rPr>
              <a:t>التحريات الاستكشافية، وهي تهدف إلى:</a:t>
            </a:r>
          </a:p>
          <a:p>
            <a:endParaRPr lang="ar-IQ" b="1" dirty="0"/>
          </a:p>
          <a:p>
            <a:endParaRPr lang="ar-IQ" b="1" dirty="0" smtClean="0"/>
          </a:p>
          <a:p>
            <a:r>
              <a:rPr lang="ar-IQ" dirty="0" smtClean="0"/>
              <a:t>أ -</a:t>
            </a:r>
            <a:r>
              <a:rPr lang="ar-IQ" b="1" dirty="0" smtClean="0"/>
              <a:t>تحديد ملائمة الموقع لبناء المنشأ الهندسي المقترح. </a:t>
            </a:r>
          </a:p>
          <a:p>
            <a:r>
              <a:rPr lang="ar-IQ" b="1" dirty="0" smtClean="0"/>
              <a:t>ب -تمكين المهندسين من أعداد تصاميم متكاملة، آمنة واقتصادية للأسس. </a:t>
            </a:r>
          </a:p>
          <a:p>
            <a:r>
              <a:rPr lang="ar-IQ" b="1" dirty="0" smtClean="0"/>
              <a:t>ج- التنبؤ بالمشاكل الجيوتكنيكية التي قد تحدث أثناء وبعد العمل. </a:t>
            </a:r>
          </a:p>
          <a:p>
            <a:r>
              <a:rPr lang="ar-IQ" b="1" dirty="0" smtClean="0"/>
              <a:t>د -إعطاء صورة واضحة عن طبيعة المواد الإنشائية الواجب استعمالها في البناء. </a:t>
            </a:r>
          </a:p>
          <a:p>
            <a:endParaRPr lang="ar-IQ" b="1" dirty="0"/>
          </a:p>
          <a:p>
            <a:endParaRPr lang="ar-IQ" b="1" dirty="0" smtClean="0"/>
          </a:p>
          <a:p>
            <a:r>
              <a:rPr lang="ar-IQ" b="1" dirty="0" smtClean="0"/>
              <a:t>تجرى التحريات الجيوتكنيكية بطرق مباشرة وغير مباشرة. تستحصل المعلومات بالطرق غير المباشرة من</a:t>
            </a:r>
          </a:p>
          <a:p>
            <a:r>
              <a:rPr lang="ar-IQ" b="1" dirty="0" smtClean="0"/>
              <a:t>مراجعة البحوث وتقارير التحريات السابقة والخرائط الطوبوغرافية  والجيولوجية والصور الجوية والفضائية، وباستطلاع الموقع لفحص الترب والصخور الظاهرة على السطح نتيجة التعرية أو فعل الإنسان في بعض المواقع مثل ضفاف الأنهر والمنحدرات المقطوعة والمقالع والأنفاق والمناجم.</a:t>
            </a:r>
            <a:endParaRPr lang="ar-IQ" b="1" dirty="0"/>
          </a:p>
        </p:txBody>
      </p:sp>
    </p:spTree>
    <p:extLst>
      <p:ext uri="{BB962C8B-B14F-4D97-AF65-F5344CB8AC3E}">
        <p14:creationId xmlns:p14="http://schemas.microsoft.com/office/powerpoint/2010/main" xmlns="" val="2773840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1185</TotalTime>
  <Words>959</Words>
  <Application>Microsoft Office PowerPoint</Application>
  <PresentationFormat>عرض على الشاشة (3:4)‏</PresentationFormat>
  <Paragraphs>78</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نسق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 Laith</dc:creator>
  <cp:lastModifiedBy>AL Laith</cp:lastModifiedBy>
  <cp:revision>11</cp:revision>
  <dcterms:created xsi:type="dcterms:W3CDTF">2020-05-18T11:04:37Z</dcterms:created>
  <dcterms:modified xsi:type="dcterms:W3CDTF">2022-03-05T08:44:47Z</dcterms:modified>
</cp:coreProperties>
</file>